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66" r:id="rId9"/>
    <p:sldId id="275" r:id="rId10"/>
    <p:sldId id="274" r:id="rId11"/>
    <p:sldId id="276" r:id="rId12"/>
    <p:sldId id="277" r:id="rId13"/>
    <p:sldId id="273" r:id="rId14"/>
    <p:sldId id="257" r:id="rId15"/>
    <p:sldId id="258" r:id="rId16"/>
    <p:sldId id="259" r:id="rId17"/>
    <p:sldId id="260" r:id="rId18"/>
    <p:sldId id="261" r:id="rId19"/>
    <p:sldId id="278" r:id="rId20"/>
    <p:sldId id="263" r:id="rId21"/>
    <p:sldId id="262" r:id="rId22"/>
    <p:sldId id="264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>
      <p:cViewPr varScale="1">
        <p:scale>
          <a:sx n="53" d="100"/>
          <a:sy n="53" d="100"/>
        </p:scale>
        <p:origin x="26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Blad3!$J$25</c:f>
              <c:strCache>
                <c:ptCount val="1"/>
                <c:pt idx="0">
                  <c:v>Herpen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Blad3!$I$26:$I$28</c:f>
              <c:strCache>
                <c:ptCount val="3"/>
                <c:pt idx="0">
                  <c:v>25-45</c:v>
                </c:pt>
                <c:pt idx="1">
                  <c:v>45-64</c:v>
                </c:pt>
                <c:pt idx="2">
                  <c:v>65 eo</c:v>
                </c:pt>
              </c:strCache>
            </c:strRef>
          </c:cat>
          <c:val>
            <c:numRef>
              <c:f>Blad3!$J$26:$J$28</c:f>
              <c:numCache>
                <c:formatCode>0</c:formatCode>
                <c:ptCount val="3"/>
                <c:pt idx="0">
                  <c:v>9.2943201376936315</c:v>
                </c:pt>
                <c:pt idx="1">
                  <c:v>33.219567690557447</c:v>
                </c:pt>
                <c:pt idx="2">
                  <c:v>53.667262969588549</c:v>
                </c:pt>
              </c:numCache>
            </c:numRef>
          </c:val>
        </c:ser>
        <c:ser>
          <c:idx val="1"/>
          <c:order val="1"/>
          <c:tx>
            <c:strRef>
              <c:f>Blad3!$K$25</c:f>
              <c:strCache>
                <c:ptCount val="1"/>
                <c:pt idx="0">
                  <c:v>Overlangel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Blad3!$I$26:$I$28</c:f>
              <c:strCache>
                <c:ptCount val="3"/>
                <c:pt idx="0">
                  <c:v>25-45</c:v>
                </c:pt>
                <c:pt idx="1">
                  <c:v>45-64</c:v>
                </c:pt>
                <c:pt idx="2">
                  <c:v>65 eo</c:v>
                </c:pt>
              </c:strCache>
            </c:strRef>
          </c:cat>
          <c:val>
            <c:numRef>
              <c:f>Blad3!$K$26:$K$28</c:f>
              <c:numCache>
                <c:formatCode>0</c:formatCode>
                <c:ptCount val="3"/>
                <c:pt idx="0">
                  <c:v>16.666666666666668</c:v>
                </c:pt>
                <c:pt idx="1">
                  <c:v>43.579766536964982</c:v>
                </c:pt>
                <c:pt idx="2">
                  <c:v>71.929824561403521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566128"/>
        <c:axId val="246566520"/>
      </c:barChart>
      <c:catAx>
        <c:axId val="24656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46566520"/>
        <c:crosses val="autoZero"/>
        <c:auto val="1"/>
        <c:lblAlgn val="ctr"/>
        <c:lblOffset val="100"/>
        <c:noMultiLvlLbl val="0"/>
      </c:catAx>
      <c:valAx>
        <c:axId val="24656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percentage retour</a:t>
                </a:r>
              </a:p>
            </c:rich>
          </c:tx>
          <c:layout>
            <c:manualLayout>
              <c:xMode val="edge"/>
              <c:yMode val="edge"/>
              <c:x val="0"/>
              <c:y val="0.163152990755255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4656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ayout>
        <c:manualLayout>
          <c:xMode val="edge"/>
          <c:yMode val="edge"/>
          <c:x val="0.3805785689832249"/>
          <c:y val="0.89280371408021209"/>
          <c:w val="0.32942257217847776"/>
          <c:h val="8.4276146785195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97460464141253E-2"/>
          <c:y val="6.0185185185185182E-2"/>
          <c:w val="0.88384703745772619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Blad3!$C$31</c:f>
              <c:strCache>
                <c:ptCount val="1"/>
                <c:pt idx="0">
                  <c:v>Herpen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Blad3!$B$32:$B$34</c:f>
              <c:strCache>
                <c:ptCount val="3"/>
                <c:pt idx="0">
                  <c:v>25-44</c:v>
                </c:pt>
                <c:pt idx="1">
                  <c:v>45-64</c:v>
                </c:pt>
                <c:pt idx="2">
                  <c:v>65 eo</c:v>
                </c:pt>
              </c:strCache>
            </c:strRef>
          </c:cat>
          <c:val>
            <c:numRef>
              <c:f>Blad3!$C$32:$C$34</c:f>
              <c:numCache>
                <c:formatCode>General</c:formatCode>
                <c:ptCount val="3"/>
                <c:pt idx="0">
                  <c:v>8</c:v>
                </c:pt>
                <c:pt idx="1">
                  <c:v>63</c:v>
                </c:pt>
                <c:pt idx="2">
                  <c:v>96</c:v>
                </c:pt>
              </c:numCache>
            </c:numRef>
          </c:val>
        </c:ser>
        <c:ser>
          <c:idx val="1"/>
          <c:order val="1"/>
          <c:tx>
            <c:strRef>
              <c:f>Blad3!$D$31</c:f>
              <c:strCache>
                <c:ptCount val="1"/>
                <c:pt idx="0">
                  <c:v>Overlangel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Blad3!$B$32:$B$34</c:f>
              <c:strCache>
                <c:ptCount val="3"/>
                <c:pt idx="0">
                  <c:v>25-44</c:v>
                </c:pt>
                <c:pt idx="1">
                  <c:v>45-64</c:v>
                </c:pt>
                <c:pt idx="2">
                  <c:v>65 eo</c:v>
                </c:pt>
              </c:strCache>
            </c:strRef>
          </c:cat>
          <c:val>
            <c:numRef>
              <c:f>Blad3!$D$32:$D$34</c:f>
              <c:numCache>
                <c:formatCode>General</c:formatCode>
                <c:ptCount val="3"/>
                <c:pt idx="0">
                  <c:v>4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6856"/>
        <c:axId val="13505680"/>
      </c:barChart>
      <c:catAx>
        <c:axId val="1350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505680"/>
        <c:crosses val="autoZero"/>
        <c:auto val="1"/>
        <c:lblAlgn val="ctr"/>
        <c:lblOffset val="100"/>
        <c:noMultiLvlLbl val="0"/>
      </c:catAx>
      <c:valAx>
        <c:axId val="1350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err="1">
                    <a:solidFill>
                      <a:schemeClr val="tx1"/>
                    </a:solidFill>
                  </a:rPr>
                  <a:t>aantal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huishoudens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9441613367287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506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77515310586176"/>
          <c:y val="0.88946704578594338"/>
          <c:w val="0.2818850577663122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Blad3!$C$46</c:f>
              <c:strCache>
                <c:ptCount val="1"/>
                <c:pt idx="0">
                  <c:v>Herpen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568627450980393"/>
                  <c:y val="-0.1783510808655297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Thuis</a:t>
                    </a:r>
                    <a:r>
                      <a:rPr lang="en-US" baseline="0"/>
                      <a:t> blijven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0392156862747"/>
                      <c:h val="0.1116555967001521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158245844269493E-2"/>
                  <c:y val="7.45443277923592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Aanpassen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Verhuizen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Weet niet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Blad3!$B$47:$B$50</c:f>
              <c:strCache>
                <c:ptCount val="4"/>
                <c:pt idx="0">
                  <c:v>thuis blijven</c:v>
                </c:pt>
                <c:pt idx="1">
                  <c:v>Aanpassen</c:v>
                </c:pt>
                <c:pt idx="2">
                  <c:v>Verhuizen</c:v>
                </c:pt>
                <c:pt idx="3">
                  <c:v>Weet niet</c:v>
                </c:pt>
              </c:strCache>
            </c:strRef>
          </c:cat>
          <c:val>
            <c:numRef>
              <c:f>Blad3!$C$47:$C$50</c:f>
              <c:numCache>
                <c:formatCode>General</c:formatCode>
                <c:ptCount val="4"/>
                <c:pt idx="0">
                  <c:v>75</c:v>
                </c:pt>
                <c:pt idx="1">
                  <c:v>4</c:v>
                </c:pt>
                <c:pt idx="2">
                  <c:v>3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Blad3!$D$46</c:f>
              <c:strCache>
                <c:ptCount val="1"/>
                <c:pt idx="0">
                  <c:v>Overlangel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568627450980393"/>
                  <c:y val="-0.241704014284548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err="1"/>
                      <a:t>Thuis</a:t>
                    </a:r>
                    <a:r>
                      <a:rPr lang="en-US" sz="1600" b="1" baseline="0" dirty="0"/>
                      <a:t> </a:t>
                    </a:r>
                    <a:r>
                      <a:rPr lang="en-US" sz="1600" b="1" baseline="0" dirty="0" err="1"/>
                      <a:t>blijven</a:t>
                    </a:r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07352941176472"/>
                      <c:h val="7.510168111379284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Aanpassen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07352941176472"/>
                      <c:h val="6.7126281349496247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Verhuizen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Weet</a:t>
                    </a:r>
                    <a:r>
                      <a:rPr lang="en-US" sz="1600" b="1" baseline="0"/>
                      <a:t> niet</a:t>
                    </a:r>
                    <a:endParaRPr lang="en-US" sz="16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Blad3!$B$47:$B$50</c:f>
              <c:strCache>
                <c:ptCount val="4"/>
                <c:pt idx="0">
                  <c:v>thuis blijven</c:v>
                </c:pt>
                <c:pt idx="1">
                  <c:v>Aanpassen</c:v>
                </c:pt>
                <c:pt idx="2">
                  <c:v>Verhuizen</c:v>
                </c:pt>
                <c:pt idx="3">
                  <c:v>Weet niet</c:v>
                </c:pt>
              </c:strCache>
            </c:strRef>
          </c:cat>
          <c:val>
            <c:numRef>
              <c:f>Blad3!$D$47:$D$50</c:f>
              <c:numCache>
                <c:formatCode>General</c:formatCode>
                <c:ptCount val="4"/>
                <c:pt idx="0">
                  <c:v>84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Blad3!$O$61</c:f>
              <c:strCache>
                <c:ptCount val="1"/>
                <c:pt idx="0">
                  <c:v>25-44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Blad3!$N$62:$N$71</c:f>
              <c:strCache>
                <c:ptCount val="10"/>
                <c:pt idx="0">
                  <c:v>straatcoördinator</c:v>
                </c:pt>
                <c:pt idx="1">
                  <c:v>werkgroep</c:v>
                </c:pt>
                <c:pt idx="2">
                  <c:v>informatie</c:v>
                </c:pt>
                <c:pt idx="3">
                  <c:v>computer</c:v>
                </c:pt>
                <c:pt idx="4">
                  <c:v>klusje</c:v>
                </c:pt>
                <c:pt idx="5">
                  <c:v>vervoer</c:v>
                </c:pt>
                <c:pt idx="6">
                  <c:v>boodschappen</c:v>
                </c:pt>
                <c:pt idx="7">
                  <c:v>bezoek</c:v>
                </c:pt>
                <c:pt idx="8">
                  <c:v>lichte zorg</c:v>
                </c:pt>
                <c:pt idx="9">
                  <c:v>gastvrouw</c:v>
                </c:pt>
              </c:strCache>
            </c:strRef>
          </c:cat>
          <c:val>
            <c:numRef>
              <c:f>Blad3!$O$62:$O$71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  <c:pt idx="5">
                  <c:v>11</c:v>
                </c:pt>
                <c:pt idx="6">
                  <c:v>12</c:v>
                </c:pt>
                <c:pt idx="7">
                  <c:v>8</c:v>
                </c:pt>
                <c:pt idx="8">
                  <c:v>6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Blad3!$P$61</c:f>
              <c:strCache>
                <c:ptCount val="1"/>
                <c:pt idx="0">
                  <c:v>45-64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Blad3!$N$62:$N$71</c:f>
              <c:strCache>
                <c:ptCount val="10"/>
                <c:pt idx="0">
                  <c:v>straatcoördinator</c:v>
                </c:pt>
                <c:pt idx="1">
                  <c:v>werkgroep</c:v>
                </c:pt>
                <c:pt idx="2">
                  <c:v>informatie</c:v>
                </c:pt>
                <c:pt idx="3">
                  <c:v>computer</c:v>
                </c:pt>
                <c:pt idx="4">
                  <c:v>klusje</c:v>
                </c:pt>
                <c:pt idx="5">
                  <c:v>vervoer</c:v>
                </c:pt>
                <c:pt idx="6">
                  <c:v>boodschappen</c:v>
                </c:pt>
                <c:pt idx="7">
                  <c:v>bezoek</c:v>
                </c:pt>
                <c:pt idx="8">
                  <c:v>lichte zorg</c:v>
                </c:pt>
                <c:pt idx="9">
                  <c:v>gastvrouw</c:v>
                </c:pt>
              </c:strCache>
            </c:strRef>
          </c:cat>
          <c:val>
            <c:numRef>
              <c:f>Blad3!$P$62:$P$71</c:f>
              <c:numCache>
                <c:formatCode>General</c:formatCode>
                <c:ptCount val="10"/>
                <c:pt idx="0">
                  <c:v>4</c:v>
                </c:pt>
                <c:pt idx="1">
                  <c:v>21</c:v>
                </c:pt>
                <c:pt idx="2">
                  <c:v>12</c:v>
                </c:pt>
                <c:pt idx="3">
                  <c:v>20</c:v>
                </c:pt>
                <c:pt idx="4">
                  <c:v>59</c:v>
                </c:pt>
                <c:pt idx="5">
                  <c:v>74</c:v>
                </c:pt>
                <c:pt idx="6">
                  <c:v>75</c:v>
                </c:pt>
                <c:pt idx="7">
                  <c:v>50</c:v>
                </c:pt>
                <c:pt idx="8">
                  <c:v>33</c:v>
                </c:pt>
                <c:pt idx="9">
                  <c:v>55</c:v>
                </c:pt>
              </c:numCache>
            </c:numRef>
          </c:val>
        </c:ser>
        <c:ser>
          <c:idx val="2"/>
          <c:order val="2"/>
          <c:tx>
            <c:strRef>
              <c:f>Blad3!$Q$61</c:f>
              <c:strCache>
                <c:ptCount val="1"/>
                <c:pt idx="0">
                  <c:v>65 eo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Blad3!$N$62:$N$71</c:f>
              <c:strCache>
                <c:ptCount val="10"/>
                <c:pt idx="0">
                  <c:v>straatcoördinator</c:v>
                </c:pt>
                <c:pt idx="1">
                  <c:v>werkgroep</c:v>
                </c:pt>
                <c:pt idx="2">
                  <c:v>informatie</c:v>
                </c:pt>
                <c:pt idx="3">
                  <c:v>computer</c:v>
                </c:pt>
                <c:pt idx="4">
                  <c:v>klusje</c:v>
                </c:pt>
                <c:pt idx="5">
                  <c:v>vervoer</c:v>
                </c:pt>
                <c:pt idx="6">
                  <c:v>boodschappen</c:v>
                </c:pt>
                <c:pt idx="7">
                  <c:v>bezoek</c:v>
                </c:pt>
                <c:pt idx="8">
                  <c:v>lichte zorg</c:v>
                </c:pt>
                <c:pt idx="9">
                  <c:v>gastvrouw</c:v>
                </c:pt>
              </c:strCache>
            </c:strRef>
          </c:cat>
          <c:val>
            <c:numRef>
              <c:f>Blad3!$Q$62:$Q$71</c:f>
              <c:numCache>
                <c:formatCode>General</c:formatCode>
                <c:ptCount val="10"/>
                <c:pt idx="0">
                  <c:v>8</c:v>
                </c:pt>
                <c:pt idx="1">
                  <c:v>18</c:v>
                </c:pt>
                <c:pt idx="2">
                  <c:v>7</c:v>
                </c:pt>
                <c:pt idx="3">
                  <c:v>11</c:v>
                </c:pt>
                <c:pt idx="4">
                  <c:v>43</c:v>
                </c:pt>
                <c:pt idx="5">
                  <c:v>42</c:v>
                </c:pt>
                <c:pt idx="6">
                  <c:v>47</c:v>
                </c:pt>
                <c:pt idx="7">
                  <c:v>35</c:v>
                </c:pt>
                <c:pt idx="8">
                  <c:v>17</c:v>
                </c:pt>
                <c:pt idx="9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277360"/>
        <c:axId val="330277752"/>
        <c:axId val="0"/>
      </c:bar3DChart>
      <c:catAx>
        <c:axId val="33027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0277752"/>
        <c:crosses val="autoZero"/>
        <c:auto val="1"/>
        <c:lblAlgn val="ctr"/>
        <c:lblOffset val="100"/>
        <c:noMultiLvlLbl val="0"/>
      </c:catAx>
      <c:valAx>
        <c:axId val="330277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Aantal</a:t>
                </a:r>
                <a:r>
                  <a:rPr lang="nl-NL" baseline="0"/>
                  <a:t> vrijwilligers</a:t>
                </a:r>
                <a:endParaRPr lang="nl-N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027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Blad3!$B$97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Blad3!$A$98:$A$102</c:f>
              <c:strCache>
                <c:ptCount val="5"/>
                <c:pt idx="0">
                  <c:v>anders</c:v>
                </c:pt>
                <c:pt idx="1">
                  <c:v>1x per maand</c:v>
                </c:pt>
                <c:pt idx="2">
                  <c:v>2x per maand</c:v>
                </c:pt>
                <c:pt idx="3">
                  <c:v>1xper week</c:v>
                </c:pt>
                <c:pt idx="4">
                  <c:v>meer dan 1x per week</c:v>
                </c:pt>
              </c:strCache>
            </c:strRef>
          </c:cat>
          <c:val>
            <c:numRef>
              <c:f>Blad3!$B$98:$B$102</c:f>
              <c:numCache>
                <c:formatCode>General</c:formatCode>
                <c:ptCount val="5"/>
                <c:pt idx="0">
                  <c:v>13</c:v>
                </c:pt>
                <c:pt idx="1">
                  <c:v>33</c:v>
                </c:pt>
                <c:pt idx="2">
                  <c:v>25</c:v>
                </c:pt>
                <c:pt idx="3">
                  <c:v>39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Blad3!$C$97</c:f>
              <c:strCache>
                <c:ptCount val="1"/>
                <c:pt idx="0">
                  <c:v>vrouw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Blad3!$A$98:$A$102</c:f>
              <c:strCache>
                <c:ptCount val="5"/>
                <c:pt idx="0">
                  <c:v>anders</c:v>
                </c:pt>
                <c:pt idx="1">
                  <c:v>1x per maand</c:v>
                </c:pt>
                <c:pt idx="2">
                  <c:v>2x per maand</c:v>
                </c:pt>
                <c:pt idx="3">
                  <c:v>1xper week</c:v>
                </c:pt>
                <c:pt idx="4">
                  <c:v>meer dan 1x per week</c:v>
                </c:pt>
              </c:strCache>
            </c:strRef>
          </c:cat>
          <c:val>
            <c:numRef>
              <c:f>Blad3!$C$98:$C$102</c:f>
              <c:numCache>
                <c:formatCode>General</c:formatCode>
                <c:ptCount val="5"/>
                <c:pt idx="0">
                  <c:v>14</c:v>
                </c:pt>
                <c:pt idx="1">
                  <c:v>42</c:v>
                </c:pt>
                <c:pt idx="2">
                  <c:v>36</c:v>
                </c:pt>
                <c:pt idx="3">
                  <c:v>38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134168"/>
        <c:axId val="218130640"/>
      </c:barChart>
      <c:catAx>
        <c:axId val="218134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218130640"/>
        <c:crosses val="autoZero"/>
        <c:auto val="1"/>
        <c:lblAlgn val="ctr"/>
        <c:lblOffset val="100"/>
        <c:noMultiLvlLbl val="0"/>
      </c:catAx>
      <c:valAx>
        <c:axId val="21813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21813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03937007874016"/>
          <c:y val="9.7222222222222224E-2"/>
          <c:w val="0.83129396325459315"/>
          <c:h val="0.74350320793234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Blad3!$C$77</c:f>
              <c:strCache>
                <c:ptCount val="1"/>
                <c:pt idx="0">
                  <c:v>Herpen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Blad3!$B$78:$B$81</c:f>
              <c:strCache>
                <c:ptCount val="4"/>
                <c:pt idx="0">
                  <c:v>25-44</c:v>
                </c:pt>
                <c:pt idx="1">
                  <c:v>45-64</c:v>
                </c:pt>
                <c:pt idx="2">
                  <c:v>65 eo</c:v>
                </c:pt>
                <c:pt idx="3">
                  <c:v>onbekend</c:v>
                </c:pt>
              </c:strCache>
            </c:strRef>
          </c:cat>
          <c:val>
            <c:numRef>
              <c:f>Blad3!$C$78:$C$81</c:f>
              <c:numCache>
                <c:formatCode>General</c:formatCode>
                <c:ptCount val="4"/>
                <c:pt idx="0">
                  <c:v>2</c:v>
                </c:pt>
                <c:pt idx="1">
                  <c:v>40</c:v>
                </c:pt>
                <c:pt idx="2">
                  <c:v>105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Blad3!$D$77</c:f>
              <c:strCache>
                <c:ptCount val="1"/>
                <c:pt idx="0">
                  <c:v>Overlangel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Blad3!$B$78:$B$81</c:f>
              <c:strCache>
                <c:ptCount val="4"/>
                <c:pt idx="0">
                  <c:v>25-44</c:v>
                </c:pt>
                <c:pt idx="1">
                  <c:v>45-64</c:v>
                </c:pt>
                <c:pt idx="2">
                  <c:v>65 eo</c:v>
                </c:pt>
                <c:pt idx="3">
                  <c:v>onbekend</c:v>
                </c:pt>
              </c:strCache>
            </c:strRef>
          </c:cat>
          <c:val>
            <c:numRef>
              <c:f>Blad3!$D$78:$D$81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19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568088"/>
        <c:axId val="246568480"/>
      </c:barChart>
      <c:catAx>
        <c:axId val="24656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46568480"/>
        <c:crosses val="autoZero"/>
        <c:auto val="1"/>
        <c:lblAlgn val="ctr"/>
        <c:lblOffset val="100"/>
        <c:noMultiLvlLbl val="0"/>
      </c:catAx>
      <c:valAx>
        <c:axId val="24656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err="1">
                    <a:solidFill>
                      <a:schemeClr val="tx1"/>
                    </a:solidFill>
                  </a:rPr>
                  <a:t>Aantal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leden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5.114257129640587E-2"/>
              <c:y val="0.3120087363114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4656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23380528258154"/>
          <c:y val="0.41815129859288824"/>
          <c:w val="0.13276619471741841"/>
          <c:h val="0.16369717061372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1491D-68C9-4AEC-9B69-21CEE1CC681D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802CC-25D4-4885-9F72-EF9CE2527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13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40E1A-7DFF-442F-ABA5-87AC72B1A98C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E504-2BFA-4E1B-8F3F-096F5383FC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2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E504-2BFA-4E1B-8F3F-096F5383FC3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19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E504-2BFA-4E1B-8F3F-096F5383FC3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82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E504-2BFA-4E1B-8F3F-096F5383FC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79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E504-2BFA-4E1B-8F3F-096F5383FC3B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11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8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0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90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25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44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3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08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0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18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32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E05684-33B1-4DB4-B2C2-AF076EFA0201}" type="datetimeFigureOut">
              <a:rPr lang="nl-NL" smtClean="0"/>
              <a:t>15-4-2014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63162F5-5D7B-4C08-885F-CBEC56AF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7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317171" y="275408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 smtClean="0">
                <a:solidFill>
                  <a:schemeClr val="accent1">
                    <a:lumMod val="75000"/>
                  </a:schemeClr>
                </a:solidFill>
              </a:rPr>
              <a:t>Voor u                                  Door u</a:t>
            </a:r>
            <a:endParaRPr lang="nl-NL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8" y="1164085"/>
            <a:ext cx="4339819" cy="4004698"/>
          </a:xfrm>
        </p:spPr>
      </p:pic>
    </p:spTree>
    <p:extLst>
      <p:ext uri="{BB962C8B-B14F-4D97-AF65-F5344CB8AC3E}">
        <p14:creationId xmlns:p14="http://schemas.microsoft.com/office/powerpoint/2010/main" val="9727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75" y="420197"/>
            <a:ext cx="9914933" cy="951404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smtClean="0">
                <a:solidFill>
                  <a:srgbClr val="0070C0"/>
                </a:solidFill>
              </a:rPr>
              <a:t>  </a:t>
            </a:r>
            <a:r>
              <a:rPr lang="nl-NL" sz="4000" b="1" dirty="0">
                <a:solidFill>
                  <a:srgbClr val="0070C0"/>
                </a:solidFill>
              </a:rPr>
              <a:t/>
            </a:r>
            <a:br>
              <a:rPr lang="nl-NL" sz="4000" b="1" dirty="0">
                <a:solidFill>
                  <a:srgbClr val="0070C0"/>
                </a:solidFill>
              </a:rPr>
            </a:br>
            <a:r>
              <a:rPr lang="nl-NL" sz="6000" b="1" dirty="0" smtClean="0">
                <a:solidFill>
                  <a:srgbClr val="0070C0"/>
                </a:solidFill>
              </a:rPr>
              <a:t>Van 3 december tot nu</a:t>
            </a:r>
            <a:endParaRPr lang="nl-NL" sz="6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44565"/>
            <a:ext cx="9872871" cy="46508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Voor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wie</a:t>
            </a:r>
            <a:r>
              <a:rPr lang="en-US" sz="4000" b="1" dirty="0" smtClean="0">
                <a:solidFill>
                  <a:schemeClr val="tx1"/>
                </a:solidFill>
              </a:rPr>
              <a:t> is de </a:t>
            </a:r>
            <a:r>
              <a:rPr lang="en-US" sz="4000" b="1" dirty="0" err="1" smtClean="0">
                <a:solidFill>
                  <a:schemeClr val="tx1"/>
                </a:solidFill>
              </a:rPr>
              <a:t>zorgcoöperatie</a:t>
            </a:r>
            <a:r>
              <a:rPr lang="en-US" sz="40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Voor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iedereen</a:t>
            </a:r>
            <a:r>
              <a:rPr lang="en-US" sz="4000" b="1" dirty="0" smtClean="0">
                <a:solidFill>
                  <a:schemeClr val="tx1"/>
                </a:solidFill>
              </a:rPr>
              <a:t> die op </a:t>
            </a:r>
            <a:r>
              <a:rPr lang="en-US" sz="4000" b="1" dirty="0" err="1" smtClean="0">
                <a:solidFill>
                  <a:schemeClr val="tx1"/>
                </a:solidFill>
              </a:rPr>
              <a:t>enig</a:t>
            </a:r>
            <a:r>
              <a:rPr lang="en-US" sz="4000" b="1" dirty="0" smtClean="0">
                <a:solidFill>
                  <a:schemeClr val="tx1"/>
                </a:solidFill>
              </a:rPr>
              <a:t> moment </a:t>
            </a:r>
            <a:r>
              <a:rPr lang="en-US" sz="4000" b="1" dirty="0" err="1" smtClean="0">
                <a:solidFill>
                  <a:schemeClr val="tx1"/>
                </a:solidFill>
              </a:rPr>
              <a:t>hulp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nodig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heeft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lvl="8"/>
            <a:endParaRPr lang="en-US" sz="3400" b="1" dirty="0" smtClean="0">
              <a:solidFill>
                <a:schemeClr val="tx1"/>
              </a:solidFill>
            </a:endParaRPr>
          </a:p>
          <a:p>
            <a:pPr lvl="8"/>
            <a:r>
              <a:rPr lang="en-US" sz="3400" b="1" dirty="0" err="1" smtClean="0">
                <a:solidFill>
                  <a:schemeClr val="tx1"/>
                </a:solidFill>
              </a:rPr>
              <a:t>Ouderen</a:t>
            </a:r>
            <a:endParaRPr lang="en-US" sz="3400" b="1" dirty="0" smtClean="0">
              <a:solidFill>
                <a:schemeClr val="tx1"/>
              </a:solidFill>
            </a:endParaRPr>
          </a:p>
          <a:p>
            <a:pPr lvl="8"/>
            <a:r>
              <a:rPr lang="en-US" sz="3400" b="1" dirty="0" err="1" smtClean="0">
                <a:solidFill>
                  <a:schemeClr val="tx1"/>
                </a:solidFill>
              </a:rPr>
              <a:t>Zieken</a:t>
            </a:r>
            <a:endParaRPr lang="en-US" sz="3400" b="1" dirty="0" smtClean="0">
              <a:solidFill>
                <a:schemeClr val="tx1"/>
              </a:solidFill>
            </a:endParaRPr>
          </a:p>
          <a:p>
            <a:pPr lvl="8"/>
            <a:r>
              <a:rPr lang="en-US" sz="3400" b="1" dirty="0" err="1" smtClean="0">
                <a:solidFill>
                  <a:schemeClr val="tx1"/>
                </a:solidFill>
              </a:rPr>
              <a:t>Mensen</a:t>
            </a:r>
            <a:r>
              <a:rPr lang="en-US" sz="3400" b="1" dirty="0" smtClean="0">
                <a:solidFill>
                  <a:schemeClr val="tx1"/>
                </a:solidFill>
              </a:rPr>
              <a:t> met </a:t>
            </a:r>
            <a:r>
              <a:rPr lang="en-US" sz="3400" b="1" dirty="0" err="1" smtClean="0">
                <a:solidFill>
                  <a:schemeClr val="tx1"/>
                </a:solidFill>
              </a:rPr>
              <a:t>een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beperking</a:t>
            </a:r>
            <a:endParaRPr lang="en-US" sz="3400" b="1" dirty="0" smtClean="0">
              <a:solidFill>
                <a:schemeClr val="tx1"/>
              </a:solidFill>
            </a:endParaRPr>
          </a:p>
          <a:p>
            <a:pPr lvl="8"/>
            <a:r>
              <a:rPr lang="en-US" sz="3400" b="1" dirty="0" err="1" smtClean="0">
                <a:solidFill>
                  <a:schemeClr val="tx1"/>
                </a:solidFill>
              </a:rPr>
              <a:t>Mantelzorgers</a:t>
            </a:r>
            <a:endParaRPr lang="en-US" sz="3400" b="1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endParaRPr lang="nl-NL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75" y="420197"/>
            <a:ext cx="9914933" cy="951404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smtClean="0">
                <a:solidFill>
                  <a:srgbClr val="0070C0"/>
                </a:solidFill>
              </a:rPr>
              <a:t>  </a:t>
            </a:r>
            <a:r>
              <a:rPr lang="nl-NL" sz="4000" b="1" dirty="0">
                <a:solidFill>
                  <a:srgbClr val="0070C0"/>
                </a:solidFill>
              </a:rPr>
              <a:t/>
            </a:r>
            <a:br>
              <a:rPr lang="nl-NL" sz="4000" b="1" dirty="0">
                <a:solidFill>
                  <a:srgbClr val="0070C0"/>
                </a:solidFill>
              </a:rPr>
            </a:br>
            <a:r>
              <a:rPr lang="nl-NL" sz="6000" b="1" dirty="0" smtClean="0">
                <a:solidFill>
                  <a:srgbClr val="0070C0"/>
                </a:solidFill>
              </a:rPr>
              <a:t>Van 3 december tot nu</a:t>
            </a:r>
            <a:endParaRPr lang="nl-NL" sz="6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44565"/>
            <a:ext cx="9872871" cy="46508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Hoe </a:t>
            </a:r>
            <a:r>
              <a:rPr lang="en-US" sz="4000" b="1" dirty="0" err="1" smtClean="0">
                <a:solidFill>
                  <a:schemeClr val="tx1"/>
                </a:solidFill>
              </a:rPr>
              <a:t>kunnen</a:t>
            </a:r>
            <a:r>
              <a:rPr lang="en-US" sz="4000" b="1" dirty="0" smtClean="0">
                <a:solidFill>
                  <a:schemeClr val="tx1"/>
                </a:solidFill>
              </a:rPr>
              <a:t> we </a:t>
            </a:r>
            <a:r>
              <a:rPr lang="en-US" sz="4000" b="1" dirty="0" err="1" smtClean="0">
                <a:solidFill>
                  <a:schemeClr val="tx1"/>
                </a:solidFill>
              </a:rPr>
              <a:t>dat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bereiken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Organisatie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neerzetten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Hulpvraag</a:t>
            </a:r>
            <a:r>
              <a:rPr lang="en-US" sz="4000" b="1" dirty="0" smtClean="0">
                <a:solidFill>
                  <a:schemeClr val="tx1"/>
                </a:solidFill>
              </a:rPr>
              <a:t> in </a:t>
            </a:r>
            <a:r>
              <a:rPr lang="en-US" sz="4000" b="1" dirty="0" err="1" smtClean="0">
                <a:solidFill>
                  <a:schemeClr val="tx1"/>
                </a:solidFill>
              </a:rPr>
              <a:t>kaart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brengen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Vrijwilligers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vinden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Overleg</a:t>
            </a:r>
            <a:r>
              <a:rPr lang="en-US" sz="4000" b="1" dirty="0" smtClean="0">
                <a:solidFill>
                  <a:schemeClr val="tx1"/>
                </a:solidFill>
              </a:rPr>
              <a:t> met </a:t>
            </a:r>
            <a:r>
              <a:rPr lang="en-US" sz="4000" b="1" dirty="0" err="1" smtClean="0">
                <a:solidFill>
                  <a:schemeClr val="tx1"/>
                </a:solidFill>
              </a:rPr>
              <a:t>andere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partijen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4000" b="1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endParaRPr lang="nl-NL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75" y="420197"/>
            <a:ext cx="9914933" cy="951404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smtClean="0">
                <a:solidFill>
                  <a:srgbClr val="0070C0"/>
                </a:solidFill>
              </a:rPr>
              <a:t>  </a:t>
            </a:r>
            <a:r>
              <a:rPr lang="nl-NL" sz="4000" b="1" dirty="0">
                <a:solidFill>
                  <a:srgbClr val="0070C0"/>
                </a:solidFill>
              </a:rPr>
              <a:t/>
            </a:r>
            <a:br>
              <a:rPr lang="nl-NL" sz="4000" b="1" dirty="0">
                <a:solidFill>
                  <a:srgbClr val="0070C0"/>
                </a:solidFill>
              </a:rPr>
            </a:br>
            <a:r>
              <a:rPr lang="nl-NL" sz="6000" b="1" dirty="0" smtClean="0">
                <a:solidFill>
                  <a:srgbClr val="0070C0"/>
                </a:solidFill>
              </a:rPr>
              <a:t>Van 3 december tot nu</a:t>
            </a:r>
            <a:endParaRPr lang="nl-NL" sz="6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44565"/>
            <a:ext cx="9872871" cy="46508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Er</a:t>
            </a:r>
            <a:r>
              <a:rPr lang="en-US" sz="4000" b="1" dirty="0" smtClean="0">
                <a:solidFill>
                  <a:schemeClr val="tx1"/>
                </a:solidFill>
              </a:rPr>
              <a:t> is </a:t>
            </a:r>
            <a:r>
              <a:rPr lang="en-US" sz="4000" b="1" dirty="0" err="1" smtClean="0">
                <a:solidFill>
                  <a:schemeClr val="tx1"/>
                </a:solidFill>
              </a:rPr>
              <a:t>toch</a:t>
            </a:r>
            <a:r>
              <a:rPr lang="en-US" sz="4000" b="1" dirty="0" smtClean="0">
                <a:solidFill>
                  <a:schemeClr val="tx1"/>
                </a:solidFill>
              </a:rPr>
              <a:t> al </a:t>
            </a:r>
            <a:r>
              <a:rPr lang="en-US" sz="4000" b="1" dirty="0" err="1" smtClean="0">
                <a:solidFill>
                  <a:schemeClr val="tx1"/>
                </a:solidFill>
              </a:rPr>
              <a:t>zo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veel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Klopt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Niet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alles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dubbel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doen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Samenwerken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Naar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elkaar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verwijzen</a:t>
            </a:r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4000" b="1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endParaRPr lang="nl-NL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 smtClean="0">
                <a:solidFill>
                  <a:schemeClr val="tx1"/>
                </a:solidFill>
              </a:rPr>
              <a:t>De resultaten van de enquête</a:t>
            </a:r>
            <a:endParaRPr lang="nl-NL" sz="6000" b="1" dirty="0">
              <a:solidFill>
                <a:schemeClr val="tx1"/>
              </a:solidFill>
            </a:endParaRP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2" y="2002285"/>
            <a:ext cx="4339819" cy="4004698"/>
          </a:xfrm>
        </p:spPr>
      </p:pic>
      <p:sp>
        <p:nvSpPr>
          <p:cNvPr id="2" name="Tekstvak 1"/>
          <p:cNvSpPr txBox="1"/>
          <p:nvPr/>
        </p:nvSpPr>
        <p:spPr>
          <a:xfrm>
            <a:off x="1415143" y="3799114"/>
            <a:ext cx="984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rgbClr val="0070C0"/>
                </a:solidFill>
              </a:rPr>
              <a:t> Voor  u                                     Door  u</a:t>
            </a:r>
            <a:endParaRPr lang="nl-NL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Respons enquête</a:t>
            </a:r>
            <a:endParaRPr lang="nl-NL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026466"/>
              </p:ext>
            </p:extLst>
          </p:nvPr>
        </p:nvGraphicFramePr>
        <p:xfrm>
          <a:off x="838200" y="1480457"/>
          <a:ext cx="10515600" cy="469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82" y="340411"/>
            <a:ext cx="1291561" cy="11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Behoefte aan zorg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999" y="2057400"/>
            <a:ext cx="10330543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Totaal huishoudens is </a:t>
            </a:r>
            <a:r>
              <a:rPr lang="nl-NL" dirty="0" smtClean="0">
                <a:solidFill>
                  <a:schemeClr val="tx1"/>
                </a:solidFill>
              </a:rPr>
              <a:t>545.</a:t>
            </a:r>
            <a:endParaRPr lang="nl-N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96417"/>
              </p:ext>
            </p:extLst>
          </p:nvPr>
        </p:nvGraphicFramePr>
        <p:xfrm>
          <a:off x="1335314" y="2590799"/>
          <a:ext cx="9996715" cy="346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090"/>
                <a:gridCol w="2926983"/>
                <a:gridCol w="2469642"/>
              </a:tblGrid>
              <a:tr h="692332"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Behoefte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Aantal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Percentage</a:t>
                      </a:r>
                      <a:endParaRPr lang="nl-NL" sz="3600" b="1" dirty="0"/>
                    </a:p>
                  </a:txBody>
                  <a:tcPr/>
                </a:tc>
              </a:tr>
              <a:tr h="692332"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Zorg nodig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83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15%</a:t>
                      </a:r>
                      <a:endParaRPr lang="nl-NL" sz="3600" b="1" dirty="0"/>
                    </a:p>
                  </a:txBody>
                  <a:tcPr/>
                </a:tc>
              </a:tr>
              <a:tr h="692332"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Mis ontmoeten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35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7%</a:t>
                      </a:r>
                      <a:endParaRPr lang="nl-NL" sz="3600" b="1" dirty="0"/>
                    </a:p>
                  </a:txBody>
                  <a:tcPr/>
                </a:tc>
              </a:tr>
              <a:tr h="692332"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Mis lotgenoten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26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5%</a:t>
                      </a:r>
                      <a:endParaRPr lang="nl-NL" sz="3600" b="1" dirty="0"/>
                    </a:p>
                  </a:txBody>
                  <a:tcPr/>
                </a:tc>
              </a:tr>
              <a:tr h="692332"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Mis informatie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145</a:t>
                      </a:r>
                      <a:endParaRPr lang="nl-N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1" dirty="0" smtClean="0"/>
                        <a:t>27%</a:t>
                      </a:r>
                      <a:endParaRPr lang="nl-NL" sz="3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031" y="378469"/>
            <a:ext cx="1357444" cy="12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Ontmoetingsruimte</a:t>
            </a:r>
            <a:endParaRPr lang="nl-NL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241362"/>
              </p:ext>
            </p:extLst>
          </p:nvPr>
        </p:nvGraphicFramePr>
        <p:xfrm>
          <a:off x="685800" y="1447799"/>
          <a:ext cx="10700657" cy="474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16" y="347167"/>
            <a:ext cx="1347294" cy="12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Huisvesting</a:t>
            </a:r>
            <a:endParaRPr lang="nl-NL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1962571"/>
              </p:ext>
            </p:extLst>
          </p:nvPr>
        </p:nvGraphicFramePr>
        <p:xfrm>
          <a:off x="838200" y="1399773"/>
          <a:ext cx="5181600" cy="477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ijdelijke aanduiding voor inhoud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3959703"/>
              </p:ext>
            </p:extLst>
          </p:nvPr>
        </p:nvGraphicFramePr>
        <p:xfrm>
          <a:off x="6172200" y="1399773"/>
          <a:ext cx="5181600" cy="477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68" y="352766"/>
            <a:ext cx="1304951" cy="12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Hulp </a:t>
            </a:r>
            <a:r>
              <a:rPr lang="nl-NL" b="1" dirty="0" smtClean="0">
                <a:solidFill>
                  <a:srgbClr val="0070C0"/>
                </a:solidFill>
              </a:rPr>
              <a:t>vragen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29" y="328055"/>
            <a:ext cx="1338428" cy="123507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600" b="1" dirty="0" smtClean="0">
                <a:solidFill>
                  <a:schemeClr val="tx1"/>
                </a:solidFill>
              </a:rPr>
              <a:t>83 huishoudens</a:t>
            </a:r>
          </a:p>
          <a:p>
            <a:r>
              <a:rPr lang="nl-NL" sz="3600" b="1" dirty="0" smtClean="0">
                <a:solidFill>
                  <a:schemeClr val="tx1"/>
                </a:solidFill>
              </a:rPr>
              <a:t>Veel hulp gegeven door mantelzorgers</a:t>
            </a:r>
          </a:p>
          <a:p>
            <a:r>
              <a:rPr lang="nl-NL" sz="3600" b="1" dirty="0" smtClean="0">
                <a:solidFill>
                  <a:schemeClr val="tx1"/>
                </a:solidFill>
              </a:rPr>
              <a:t>Extra hulp nodig voor</a:t>
            </a:r>
          </a:p>
          <a:p>
            <a:pPr lvl="2"/>
            <a:r>
              <a:rPr lang="nl-NL" sz="3600" b="1" dirty="0" smtClean="0">
                <a:solidFill>
                  <a:schemeClr val="tx1"/>
                </a:solidFill>
              </a:rPr>
              <a:t>Tuin</a:t>
            </a:r>
          </a:p>
          <a:p>
            <a:pPr lvl="2"/>
            <a:r>
              <a:rPr lang="nl-NL" sz="3600" b="1" dirty="0" smtClean="0">
                <a:solidFill>
                  <a:schemeClr val="tx1"/>
                </a:solidFill>
              </a:rPr>
              <a:t>Klusjes</a:t>
            </a:r>
          </a:p>
          <a:p>
            <a:pPr lvl="2"/>
            <a:r>
              <a:rPr lang="nl-NL" sz="3600" b="1" dirty="0" smtClean="0">
                <a:solidFill>
                  <a:schemeClr val="tx1"/>
                </a:solidFill>
              </a:rPr>
              <a:t>Huishouden</a:t>
            </a:r>
          </a:p>
          <a:p>
            <a:pPr lvl="2"/>
            <a:r>
              <a:rPr lang="nl-NL" sz="3600" b="1" dirty="0" smtClean="0">
                <a:solidFill>
                  <a:schemeClr val="tx1"/>
                </a:solidFill>
              </a:rPr>
              <a:t>Vervoer</a:t>
            </a:r>
            <a:endParaRPr lang="nl-NL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Hulp geven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29" y="328055"/>
            <a:ext cx="1338428" cy="1235075"/>
          </a:xfrm>
          <a:prstGeom prst="rect">
            <a:avLst/>
          </a:prstGeom>
        </p:spPr>
      </p:pic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034303"/>
              </p:ext>
            </p:extLst>
          </p:nvPr>
        </p:nvGraphicFramePr>
        <p:xfrm>
          <a:off x="653144" y="1730829"/>
          <a:ext cx="10362520" cy="466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0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 smtClean="0">
                <a:solidFill>
                  <a:srgbClr val="0070C0"/>
                </a:solidFill>
              </a:rPr>
              <a:t>Programma</a:t>
            </a:r>
            <a:endParaRPr lang="nl-NL" sz="54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2057400"/>
            <a:ext cx="10271234" cy="4038600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Inleiding</a:t>
            </a:r>
          </a:p>
          <a:p>
            <a:r>
              <a:rPr lang="nl-NL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Terugkijken naar  3 december: de aanleiding</a:t>
            </a:r>
          </a:p>
          <a:p>
            <a:r>
              <a:rPr lang="nl-NL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Stand van zaken</a:t>
            </a:r>
          </a:p>
          <a:p>
            <a:r>
              <a:rPr lang="nl-NL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 resultaten van de enquête</a:t>
            </a:r>
          </a:p>
          <a:p>
            <a:r>
              <a:rPr lang="nl-NL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Discussie</a:t>
            </a:r>
            <a:endParaRPr lang="nl-NL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Beschikbare tijd voor hulp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531" y="343799"/>
            <a:ext cx="1328062" cy="1225509"/>
          </a:xfrm>
          <a:prstGeom prst="rect">
            <a:avLst/>
          </a:prstGeom>
        </p:spPr>
      </p:pic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894789"/>
              </p:ext>
            </p:extLst>
          </p:nvPr>
        </p:nvGraphicFramePr>
        <p:xfrm>
          <a:off x="704335" y="2057400"/>
          <a:ext cx="1088630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03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537" y="389751"/>
            <a:ext cx="9875520" cy="1191914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Leden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680519"/>
            <a:ext cx="9872871" cy="4415481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186 </a:t>
            </a:r>
            <a:r>
              <a:rPr lang="nl-NL" b="1" dirty="0" smtClean="0">
                <a:solidFill>
                  <a:schemeClr val="tx1"/>
                </a:solidFill>
              </a:rPr>
              <a:t>huishoudens lid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828" y="323132"/>
            <a:ext cx="1350459" cy="1246176"/>
          </a:xfrm>
          <a:prstGeom prst="rect">
            <a:avLst/>
          </a:prstGeom>
        </p:spPr>
      </p:pic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171464"/>
              </p:ext>
            </p:extLst>
          </p:nvPr>
        </p:nvGraphicFramePr>
        <p:xfrm>
          <a:off x="838201" y="2137719"/>
          <a:ext cx="10272856" cy="430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80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Conclusie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9" y="418009"/>
            <a:ext cx="1372301" cy="126633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b="1" dirty="0" smtClean="0">
                <a:solidFill>
                  <a:schemeClr val="tx1"/>
                </a:solidFill>
              </a:rPr>
              <a:t>De zorgcoöperatie heeft bestaansrecht.</a:t>
            </a:r>
          </a:p>
          <a:p>
            <a:r>
              <a:rPr lang="nl-NL" sz="4000" b="1" dirty="0" smtClean="0">
                <a:solidFill>
                  <a:schemeClr val="tx1"/>
                </a:solidFill>
              </a:rPr>
              <a:t>Al 186 huishoudens zijn lid!</a:t>
            </a:r>
          </a:p>
          <a:p>
            <a:r>
              <a:rPr lang="nl-NL" sz="4000" b="1" dirty="0" smtClean="0">
                <a:solidFill>
                  <a:schemeClr val="tx1"/>
                </a:solidFill>
              </a:rPr>
              <a:t>199 vrijwilligers!</a:t>
            </a:r>
          </a:p>
          <a:p>
            <a:r>
              <a:rPr lang="nl-NL" sz="4000" b="1" dirty="0" smtClean="0">
                <a:solidFill>
                  <a:schemeClr val="tx1"/>
                </a:solidFill>
              </a:rPr>
              <a:t>Aanbod diensten komt overeen met vraag.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Hoe verder?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9" y="418009"/>
            <a:ext cx="1372301" cy="126633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nl-NL" sz="3600" b="1" dirty="0" smtClean="0">
                <a:solidFill>
                  <a:schemeClr val="tx1"/>
                </a:solidFill>
              </a:rPr>
              <a:t>Bestuur: </a:t>
            </a:r>
          </a:p>
          <a:p>
            <a:r>
              <a:rPr lang="nl-NL" sz="3600" b="1" dirty="0">
                <a:solidFill>
                  <a:schemeClr val="tx1"/>
                </a:solidFill>
              </a:rPr>
              <a:t>O</a:t>
            </a:r>
            <a:r>
              <a:rPr lang="nl-NL" sz="3600" b="1" dirty="0" smtClean="0">
                <a:solidFill>
                  <a:schemeClr val="tx1"/>
                </a:solidFill>
              </a:rPr>
              <a:t>verleg met gemeente, zorgaanbieders, KBO, </a:t>
            </a:r>
            <a:r>
              <a:rPr lang="nl-NL" sz="3600" b="1" dirty="0" err="1" smtClean="0">
                <a:solidFill>
                  <a:schemeClr val="tx1"/>
                </a:solidFill>
              </a:rPr>
              <a:t>Rigom</a:t>
            </a:r>
            <a:r>
              <a:rPr lang="nl-NL" sz="3600" b="1" dirty="0" smtClean="0">
                <a:solidFill>
                  <a:schemeClr val="tx1"/>
                </a:solidFill>
              </a:rPr>
              <a:t>, Zonnebloem, Bloesem </a:t>
            </a:r>
            <a:r>
              <a:rPr lang="nl-NL" sz="3600" b="1" dirty="0" err="1" smtClean="0">
                <a:solidFill>
                  <a:schemeClr val="tx1"/>
                </a:solidFill>
              </a:rPr>
              <a:t>enz</a:t>
            </a:r>
            <a:endParaRPr lang="nl-NL" sz="3600" b="1" dirty="0" smtClean="0">
              <a:solidFill>
                <a:schemeClr val="tx1"/>
              </a:solidFill>
            </a:endParaRPr>
          </a:p>
          <a:p>
            <a:r>
              <a:rPr lang="nl-NL" sz="3600" b="1" dirty="0" smtClean="0">
                <a:solidFill>
                  <a:schemeClr val="tx1"/>
                </a:solidFill>
              </a:rPr>
              <a:t>Geld binnenhalen</a:t>
            </a:r>
          </a:p>
          <a:p>
            <a:endParaRPr lang="nl-NL" sz="1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nl-NL" sz="3600" b="1" dirty="0" smtClean="0">
                <a:solidFill>
                  <a:schemeClr val="tx1"/>
                </a:solidFill>
              </a:rPr>
              <a:t>Kringen</a:t>
            </a:r>
          </a:p>
          <a:p>
            <a:r>
              <a:rPr lang="nl-NL" sz="3600" b="1" dirty="0" smtClean="0">
                <a:solidFill>
                  <a:schemeClr val="tx1"/>
                </a:solidFill>
              </a:rPr>
              <a:t>Praktische invulling activiteiten </a:t>
            </a:r>
            <a:endParaRPr lang="nl-NL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   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36" y="794549"/>
            <a:ext cx="2869180" cy="264762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3614057"/>
            <a:ext cx="9872871" cy="248194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nl-NL" sz="2000" b="1" dirty="0" smtClean="0">
                <a:solidFill>
                  <a:schemeClr val="tx1"/>
                </a:solidFill>
              </a:rPr>
              <a:t>			                      zorgcoöperatie</a:t>
            </a:r>
          </a:p>
          <a:p>
            <a:pPr marL="45720" indent="0" algn="ctr">
              <a:buNone/>
            </a:pPr>
            <a:r>
              <a:rPr lang="nl-NL" sz="8000" b="1" dirty="0" smtClean="0">
                <a:solidFill>
                  <a:schemeClr val="tx1"/>
                </a:solidFill>
              </a:rPr>
              <a:t>Het Land van Herpen</a:t>
            </a:r>
          </a:p>
          <a:p>
            <a:pPr marL="45720" indent="0" algn="ctr">
              <a:buNone/>
            </a:pPr>
            <a:r>
              <a:rPr lang="nl-NL" sz="2400" b="1" dirty="0" smtClean="0">
                <a:solidFill>
                  <a:srgbClr val="0070C0"/>
                </a:solidFill>
              </a:rPr>
              <a:t>http://zorgcooperatieherpen.nl</a:t>
            </a:r>
            <a:endParaRPr lang="nl-N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06829"/>
            <a:ext cx="9875520" cy="794657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Kringen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001485"/>
            <a:ext cx="9872871" cy="5584371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tx1"/>
                </a:solidFill>
              </a:rPr>
              <a:t>Kring 1 Gastvrouwen/mannen en </a:t>
            </a:r>
            <a:r>
              <a:rPr lang="nl-NL" sz="3200" b="1" dirty="0" smtClean="0">
                <a:solidFill>
                  <a:schemeClr val="tx1"/>
                </a:solidFill>
              </a:rPr>
              <a:t>ontmoeting</a:t>
            </a:r>
          </a:p>
          <a:p>
            <a:r>
              <a:rPr lang="nl-NL" sz="3200" b="1" dirty="0" smtClean="0">
                <a:solidFill>
                  <a:schemeClr val="tx1"/>
                </a:solidFill>
              </a:rPr>
              <a:t>Kring </a:t>
            </a:r>
            <a:r>
              <a:rPr lang="nl-NL" sz="3200" b="1" dirty="0">
                <a:solidFill>
                  <a:schemeClr val="tx1"/>
                </a:solidFill>
              </a:rPr>
              <a:t>2 Lichte </a:t>
            </a:r>
            <a:r>
              <a:rPr lang="nl-NL" sz="3200" b="1" dirty="0" smtClean="0">
                <a:solidFill>
                  <a:schemeClr val="tx1"/>
                </a:solidFill>
              </a:rPr>
              <a:t>hulpverlening </a:t>
            </a:r>
          </a:p>
          <a:p>
            <a:r>
              <a:rPr lang="nl-NL" sz="3200" b="1" dirty="0" smtClean="0">
                <a:solidFill>
                  <a:schemeClr val="tx1"/>
                </a:solidFill>
              </a:rPr>
              <a:t>Kring </a:t>
            </a:r>
            <a:r>
              <a:rPr lang="nl-NL" sz="3200" b="1" dirty="0">
                <a:solidFill>
                  <a:schemeClr val="tx1"/>
                </a:solidFill>
              </a:rPr>
              <a:t>3 Op bezoek gaan bij..</a:t>
            </a:r>
          </a:p>
          <a:p>
            <a:r>
              <a:rPr lang="nl-NL" sz="3200" b="1" dirty="0" smtClean="0">
                <a:solidFill>
                  <a:schemeClr val="tx1"/>
                </a:solidFill>
              </a:rPr>
              <a:t>Kring </a:t>
            </a:r>
            <a:r>
              <a:rPr lang="nl-NL" sz="3200" b="1" dirty="0">
                <a:solidFill>
                  <a:schemeClr val="tx1"/>
                </a:solidFill>
              </a:rPr>
              <a:t>4 Helpen met boodschappen of kleren kopen</a:t>
            </a:r>
          </a:p>
          <a:p>
            <a:r>
              <a:rPr lang="nl-NL" sz="3200" b="1" dirty="0" smtClean="0">
                <a:solidFill>
                  <a:schemeClr val="tx1"/>
                </a:solidFill>
              </a:rPr>
              <a:t>Kring </a:t>
            </a:r>
            <a:r>
              <a:rPr lang="nl-NL" sz="3200" b="1" dirty="0">
                <a:solidFill>
                  <a:schemeClr val="tx1"/>
                </a:solidFill>
              </a:rPr>
              <a:t>5 Klussen doen</a:t>
            </a:r>
          </a:p>
          <a:p>
            <a:r>
              <a:rPr lang="nl-NL" sz="3200" b="1" dirty="0" smtClean="0">
                <a:solidFill>
                  <a:schemeClr val="tx1"/>
                </a:solidFill>
              </a:rPr>
              <a:t>Kring </a:t>
            </a:r>
            <a:r>
              <a:rPr lang="nl-NL" sz="3200" b="1" dirty="0">
                <a:solidFill>
                  <a:schemeClr val="tx1"/>
                </a:solidFill>
              </a:rPr>
              <a:t>6  Computer zaken en lessen</a:t>
            </a:r>
          </a:p>
          <a:p>
            <a:r>
              <a:rPr lang="nl-NL" sz="3200" b="1" dirty="0" smtClean="0">
                <a:solidFill>
                  <a:schemeClr val="tx1"/>
                </a:solidFill>
              </a:rPr>
              <a:t>Kring </a:t>
            </a:r>
            <a:r>
              <a:rPr lang="nl-NL" sz="3200" b="1" dirty="0">
                <a:solidFill>
                  <a:schemeClr val="tx1"/>
                </a:solidFill>
              </a:rPr>
              <a:t>7 Informatie zorg gezondheid subsidie hulp etc.</a:t>
            </a:r>
          </a:p>
          <a:p>
            <a:r>
              <a:rPr lang="nl-NL" sz="3200" b="1" dirty="0" smtClean="0">
                <a:solidFill>
                  <a:schemeClr val="tx1"/>
                </a:solidFill>
              </a:rPr>
              <a:t>Kring </a:t>
            </a:r>
            <a:r>
              <a:rPr lang="nl-NL" sz="3200" b="1" dirty="0">
                <a:solidFill>
                  <a:schemeClr val="tx1"/>
                </a:solidFill>
              </a:rPr>
              <a:t>8 Straat </a:t>
            </a:r>
            <a:r>
              <a:rPr lang="nl-NL" sz="3200" b="1" dirty="0" smtClean="0">
                <a:solidFill>
                  <a:schemeClr val="tx1"/>
                </a:solidFill>
              </a:rPr>
              <a:t>coördinatoren</a:t>
            </a:r>
            <a:r>
              <a:rPr lang="nl-NL" sz="3200" b="1" dirty="0">
                <a:solidFill>
                  <a:schemeClr val="tx1"/>
                </a:solidFill>
              </a:rPr>
              <a:t> </a:t>
            </a:r>
            <a:endParaRPr lang="nl-NL" sz="3200" b="1" dirty="0" smtClean="0">
              <a:solidFill>
                <a:schemeClr val="tx1"/>
              </a:solidFill>
            </a:endParaRPr>
          </a:p>
          <a:p>
            <a:r>
              <a:rPr lang="nl-NL" sz="3200" b="1" dirty="0" smtClean="0">
                <a:solidFill>
                  <a:schemeClr val="tx1"/>
                </a:solidFill>
              </a:rPr>
              <a:t>Kring </a:t>
            </a:r>
            <a:r>
              <a:rPr lang="nl-NL" sz="3200" b="1" dirty="0">
                <a:solidFill>
                  <a:schemeClr val="tx1"/>
                </a:solidFill>
              </a:rPr>
              <a:t>9 Vervoer naar ziekenhuis of specialist</a:t>
            </a:r>
            <a:endParaRPr lang="nl-NL" sz="3200" dirty="0">
              <a:solidFill>
                <a:schemeClr val="tx1"/>
              </a:solidFill>
            </a:endParaRPr>
          </a:p>
          <a:p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03" y="413426"/>
            <a:ext cx="1274536" cy="11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06829"/>
            <a:ext cx="9875520" cy="794657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70C0"/>
                </a:solidFill>
              </a:rPr>
              <a:t>Opdracht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001485"/>
            <a:ext cx="9872871" cy="5584371"/>
          </a:xfrm>
        </p:spPr>
        <p:txBody>
          <a:bodyPr>
            <a:normAutofit fontScale="92500" lnSpcReduction="10000"/>
          </a:bodyPr>
          <a:lstStyle/>
          <a:p>
            <a:r>
              <a:rPr lang="nl-NL" sz="3200" b="1" dirty="0">
                <a:solidFill>
                  <a:schemeClr val="tx1"/>
                </a:solidFill>
              </a:rPr>
              <a:t>Wat is het doel van deze </a:t>
            </a:r>
            <a:r>
              <a:rPr lang="nl-NL" sz="3200" b="1" dirty="0" smtClean="0">
                <a:solidFill>
                  <a:schemeClr val="tx1"/>
                </a:solidFill>
              </a:rPr>
              <a:t>kring?</a:t>
            </a:r>
            <a:endParaRPr lang="nl-NL" sz="3200" b="1" dirty="0">
              <a:solidFill>
                <a:schemeClr val="tx1"/>
              </a:solidFill>
            </a:endParaRPr>
          </a:p>
          <a:p>
            <a:r>
              <a:rPr lang="nl-NL" sz="3200" b="1" dirty="0">
                <a:solidFill>
                  <a:schemeClr val="tx1"/>
                </a:solidFill>
              </a:rPr>
              <a:t>Welke taken gaat deze kring (als eerste) </a:t>
            </a:r>
            <a:r>
              <a:rPr lang="nl-NL" sz="3200" b="1" dirty="0" smtClean="0">
                <a:solidFill>
                  <a:schemeClr val="tx1"/>
                </a:solidFill>
              </a:rPr>
              <a:t>oppakken?</a:t>
            </a:r>
            <a:endParaRPr lang="nl-NL" sz="3200" b="1" dirty="0">
              <a:solidFill>
                <a:schemeClr val="tx1"/>
              </a:solidFill>
            </a:endParaRPr>
          </a:p>
          <a:p>
            <a:r>
              <a:rPr lang="nl-NL" sz="3200" b="1" dirty="0">
                <a:solidFill>
                  <a:schemeClr val="tx1"/>
                </a:solidFill>
              </a:rPr>
              <a:t>Werkwijze van de kring (</a:t>
            </a:r>
            <a:r>
              <a:rPr lang="nl-NL" sz="3200" b="1" dirty="0" smtClean="0">
                <a:solidFill>
                  <a:schemeClr val="tx1"/>
                </a:solidFill>
              </a:rPr>
              <a:t>organisatie</a:t>
            </a:r>
            <a:r>
              <a:rPr lang="nl-NL" sz="3200" b="1" dirty="0">
                <a:solidFill>
                  <a:schemeClr val="tx1"/>
                </a:solidFill>
              </a:rPr>
              <a:t>,</a:t>
            </a:r>
            <a:r>
              <a:rPr lang="nl-NL" sz="3200" b="1" dirty="0" smtClean="0">
                <a:solidFill>
                  <a:schemeClr val="tx1"/>
                </a:solidFill>
              </a:rPr>
              <a:t> voorbereiding </a:t>
            </a:r>
            <a:r>
              <a:rPr lang="nl-NL" sz="3200" b="1" dirty="0">
                <a:solidFill>
                  <a:schemeClr val="tx1"/>
                </a:solidFill>
              </a:rPr>
              <a:t>en uitvoering)</a:t>
            </a:r>
          </a:p>
          <a:p>
            <a:r>
              <a:rPr lang="nl-NL" sz="3200" b="1" dirty="0">
                <a:solidFill>
                  <a:schemeClr val="tx1"/>
                </a:solidFill>
              </a:rPr>
              <a:t>Wie gaat vanaf vandaag de kar trekken? ( maak een lijst!)</a:t>
            </a:r>
          </a:p>
          <a:p>
            <a:pPr marL="45720" indent="0">
              <a:buNone/>
            </a:pPr>
            <a:r>
              <a:rPr lang="nl-NL" sz="3200" b="1" dirty="0">
                <a:solidFill>
                  <a:schemeClr val="tx1"/>
                </a:solidFill>
              </a:rPr>
              <a:t> </a:t>
            </a:r>
          </a:p>
          <a:p>
            <a:r>
              <a:rPr lang="nl-NL" sz="3200" b="1" dirty="0">
                <a:solidFill>
                  <a:schemeClr val="tx1"/>
                </a:solidFill>
              </a:rPr>
              <a:t> Vragen </a:t>
            </a:r>
          </a:p>
          <a:p>
            <a:r>
              <a:rPr lang="nl-NL" sz="3200" b="1" dirty="0">
                <a:solidFill>
                  <a:schemeClr val="tx1"/>
                </a:solidFill>
              </a:rPr>
              <a:t>Terugrapportage door de gesprekleiders</a:t>
            </a:r>
          </a:p>
          <a:p>
            <a:endParaRPr lang="nl-NL" sz="3200" b="1" dirty="0">
              <a:solidFill>
                <a:schemeClr val="tx1"/>
              </a:solidFill>
            </a:endParaRPr>
          </a:p>
          <a:p>
            <a:r>
              <a:rPr lang="nl-NL" sz="3200" b="1" dirty="0">
                <a:solidFill>
                  <a:schemeClr val="tx1"/>
                </a:solidFill>
              </a:rPr>
              <a:t>Kring verslag plus lijst inleveren A.U.B.</a:t>
            </a:r>
          </a:p>
          <a:p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03" y="413426"/>
            <a:ext cx="1274536" cy="11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317171" y="275408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 smtClean="0">
                <a:solidFill>
                  <a:schemeClr val="accent1">
                    <a:lumMod val="75000"/>
                  </a:schemeClr>
                </a:solidFill>
              </a:rPr>
              <a:t>Voor u                                  Door u</a:t>
            </a:r>
            <a:endParaRPr lang="nl-NL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8" y="1164085"/>
            <a:ext cx="4339819" cy="4004698"/>
          </a:xfrm>
        </p:spPr>
      </p:pic>
    </p:spTree>
    <p:extLst>
      <p:ext uri="{BB962C8B-B14F-4D97-AF65-F5344CB8AC3E}">
        <p14:creationId xmlns:p14="http://schemas.microsoft.com/office/powerpoint/2010/main" val="17874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889" y="759436"/>
            <a:ext cx="10561320" cy="1067326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smtClean="0">
                <a:solidFill>
                  <a:srgbClr val="0070C0"/>
                </a:solidFill>
              </a:rPr>
              <a:t>  </a:t>
            </a:r>
            <a:r>
              <a:rPr lang="nl-NL" sz="4000" b="1" dirty="0">
                <a:solidFill>
                  <a:srgbClr val="0070C0"/>
                </a:solidFill>
              </a:rPr>
              <a:t/>
            </a:r>
            <a:br>
              <a:rPr lang="nl-NL" sz="4000" b="1" dirty="0">
                <a:solidFill>
                  <a:srgbClr val="0070C0"/>
                </a:solidFill>
              </a:rPr>
            </a:br>
            <a:endParaRPr lang="nl-NL" sz="4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596123"/>
            <a:ext cx="9872871" cy="449987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5400" b="1" dirty="0" smtClean="0">
                <a:solidFill>
                  <a:srgbClr val="0070C0"/>
                </a:solidFill>
              </a:rPr>
              <a:t>Terugkijken naar  3 december: </a:t>
            </a:r>
          </a:p>
          <a:p>
            <a:pPr marL="45720" indent="0">
              <a:buNone/>
            </a:pPr>
            <a:r>
              <a:rPr lang="nl-NL" sz="5400" b="1" dirty="0" smtClean="0">
                <a:solidFill>
                  <a:srgbClr val="0070C0"/>
                </a:solidFill>
              </a:rPr>
              <a:t>de aanleiding</a:t>
            </a:r>
          </a:p>
          <a:p>
            <a:pPr marL="45720" indent="0">
              <a:buNone/>
            </a:pPr>
            <a:r>
              <a:rPr lang="nl-NL" sz="2800" b="1" dirty="0" smtClean="0">
                <a:solidFill>
                  <a:schemeClr val="tx1"/>
                </a:solidFill>
              </a:rPr>
              <a:t>Initiatief dorpsraad Herpen en KBO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74" y="3150396"/>
            <a:ext cx="2049635" cy="27328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56" y="4033191"/>
            <a:ext cx="2839616" cy="18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75" y="759437"/>
            <a:ext cx="9914933" cy="612164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smtClean="0">
                <a:solidFill>
                  <a:srgbClr val="0070C0"/>
                </a:solidFill>
              </a:rPr>
              <a:t>  </a:t>
            </a:r>
            <a:r>
              <a:rPr lang="nl-NL" sz="4000" b="1" dirty="0">
                <a:solidFill>
                  <a:srgbClr val="0070C0"/>
                </a:solidFill>
              </a:rPr>
              <a:t/>
            </a:r>
            <a:br>
              <a:rPr lang="nl-NL" sz="4000" b="1" dirty="0">
                <a:solidFill>
                  <a:srgbClr val="0070C0"/>
                </a:solidFill>
              </a:rPr>
            </a:br>
            <a:r>
              <a:rPr lang="nl-NL" sz="6000" b="1" dirty="0">
                <a:solidFill>
                  <a:srgbClr val="0070C0"/>
                </a:solidFill>
              </a:rPr>
              <a:t>R</a:t>
            </a:r>
            <a:r>
              <a:rPr lang="nl-NL" sz="6000" b="1" dirty="0" smtClean="0">
                <a:solidFill>
                  <a:srgbClr val="0070C0"/>
                </a:solidFill>
              </a:rPr>
              <a:t>egeerakkoord</a:t>
            </a:r>
            <a:endParaRPr lang="nl-NL" sz="6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935363"/>
            <a:ext cx="9872871" cy="4160637"/>
          </a:xfrm>
        </p:spPr>
        <p:txBody>
          <a:bodyPr>
            <a:normAutofit fontScale="92500" lnSpcReduction="10000"/>
          </a:bodyPr>
          <a:lstStyle/>
          <a:p>
            <a:r>
              <a:rPr lang="nl-NL" sz="3600" b="1" dirty="0" smtClean="0">
                <a:solidFill>
                  <a:schemeClr val="tx1"/>
                </a:solidFill>
              </a:rPr>
              <a:t>Minder kosten</a:t>
            </a:r>
          </a:p>
          <a:p>
            <a:r>
              <a:rPr lang="nl-NL" sz="3600" b="1" dirty="0" smtClean="0">
                <a:solidFill>
                  <a:schemeClr val="tx1"/>
                </a:solidFill>
              </a:rPr>
              <a:t>Langer thuis blijven wonen</a:t>
            </a:r>
          </a:p>
          <a:p>
            <a:r>
              <a:rPr lang="nl-NL" sz="3600" b="1" dirty="0" smtClean="0">
                <a:solidFill>
                  <a:schemeClr val="tx1"/>
                </a:solidFill>
              </a:rPr>
              <a:t>Alleen zware zorg 24 </a:t>
            </a:r>
            <a:r>
              <a:rPr lang="nl-NL" sz="3600" b="1" dirty="0" err="1" smtClean="0">
                <a:solidFill>
                  <a:schemeClr val="tx1"/>
                </a:solidFill>
              </a:rPr>
              <a:t>uurs</a:t>
            </a:r>
            <a:r>
              <a:rPr lang="nl-NL" sz="3600" b="1" dirty="0" smtClean="0">
                <a:solidFill>
                  <a:schemeClr val="tx1"/>
                </a:solidFill>
              </a:rPr>
              <a:t> intramuraal</a:t>
            </a:r>
          </a:p>
          <a:p>
            <a:endParaRPr lang="nl-NL" sz="3600" b="1" dirty="0">
              <a:solidFill>
                <a:schemeClr val="tx1"/>
              </a:solidFill>
            </a:endParaRPr>
          </a:p>
          <a:p>
            <a:r>
              <a:rPr lang="nl-NL" sz="3600" b="1" dirty="0" smtClean="0">
                <a:solidFill>
                  <a:schemeClr val="tx1"/>
                </a:solidFill>
              </a:rPr>
              <a:t>Afbouw zware zorg</a:t>
            </a:r>
          </a:p>
          <a:p>
            <a:r>
              <a:rPr lang="nl-NL" sz="3600" b="1" dirty="0" smtClean="0">
                <a:solidFill>
                  <a:schemeClr val="tx1"/>
                </a:solidFill>
              </a:rPr>
              <a:t>Minder thuiszorg</a:t>
            </a:r>
          </a:p>
          <a:p>
            <a:r>
              <a:rPr lang="nl-NL" sz="3600" b="1" dirty="0" smtClean="0">
                <a:solidFill>
                  <a:schemeClr val="tx1"/>
                </a:solidFill>
              </a:rPr>
              <a:t>Afbouw huishoudelijke hulp</a:t>
            </a:r>
          </a:p>
          <a:p>
            <a:endParaRPr lang="nl-NL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75" y="420197"/>
            <a:ext cx="9914933" cy="951404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smtClean="0">
                <a:solidFill>
                  <a:srgbClr val="0070C0"/>
                </a:solidFill>
              </a:rPr>
              <a:t>  </a:t>
            </a:r>
            <a:r>
              <a:rPr lang="nl-NL" sz="4000" b="1" dirty="0">
                <a:solidFill>
                  <a:srgbClr val="0070C0"/>
                </a:solidFill>
              </a:rPr>
              <a:t/>
            </a:r>
            <a:br>
              <a:rPr lang="nl-NL" sz="4000" b="1" dirty="0">
                <a:solidFill>
                  <a:srgbClr val="0070C0"/>
                </a:solidFill>
              </a:rPr>
            </a:br>
            <a:r>
              <a:rPr lang="nl-NL" sz="6000" b="1" dirty="0" smtClean="0">
                <a:solidFill>
                  <a:srgbClr val="0070C0"/>
                </a:solidFill>
              </a:rPr>
              <a:t>Kengetallen Maasland</a:t>
            </a:r>
            <a:endParaRPr lang="nl-NL" sz="6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596123"/>
            <a:ext cx="9872871" cy="48992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tx1"/>
                </a:solidFill>
              </a:rPr>
              <a:t>In 2020</a:t>
            </a:r>
          </a:p>
          <a:p>
            <a:r>
              <a:rPr lang="en-US" sz="3500" b="1" dirty="0" err="1">
                <a:solidFill>
                  <a:schemeClr val="tx1"/>
                </a:solidFill>
              </a:rPr>
              <a:t>Inwoners</a:t>
            </a:r>
            <a:r>
              <a:rPr lang="en-US" sz="3500" b="1" dirty="0">
                <a:solidFill>
                  <a:schemeClr val="tx1"/>
                </a:solidFill>
              </a:rPr>
              <a:t> Herpen en </a:t>
            </a:r>
            <a:r>
              <a:rPr lang="en-US" sz="3500" b="1" dirty="0" err="1">
                <a:solidFill>
                  <a:schemeClr val="tx1"/>
                </a:solidFill>
              </a:rPr>
              <a:t>Ravenstein</a:t>
            </a:r>
            <a:r>
              <a:rPr lang="en-US" sz="3500" b="1" dirty="0">
                <a:solidFill>
                  <a:schemeClr val="tx1"/>
                </a:solidFill>
              </a:rPr>
              <a:t> 8170	</a:t>
            </a:r>
          </a:p>
          <a:p>
            <a:r>
              <a:rPr lang="en-US" sz="3500" b="1" dirty="0" err="1">
                <a:solidFill>
                  <a:schemeClr val="tx1"/>
                </a:solidFill>
              </a:rPr>
              <a:t>Ouder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dan</a:t>
            </a:r>
            <a:r>
              <a:rPr lang="en-US" sz="3500" b="1" dirty="0">
                <a:solidFill>
                  <a:schemeClr val="tx1"/>
                </a:solidFill>
              </a:rPr>
              <a:t> 75 </a:t>
            </a:r>
            <a:r>
              <a:rPr lang="en-US" sz="3500" b="1" dirty="0" err="1">
                <a:solidFill>
                  <a:schemeClr val="tx1"/>
                </a:solidFill>
              </a:rPr>
              <a:t>jaar</a:t>
            </a:r>
            <a:r>
              <a:rPr lang="en-US" sz="3500" b="1" dirty="0">
                <a:solidFill>
                  <a:schemeClr val="tx1"/>
                </a:solidFill>
              </a:rPr>
              <a:t>		7%      570	</a:t>
            </a:r>
          </a:p>
          <a:p>
            <a:r>
              <a:rPr lang="en-US" sz="3500" b="1" dirty="0" err="1">
                <a:solidFill>
                  <a:schemeClr val="tx1"/>
                </a:solidFill>
              </a:rPr>
              <a:t>Benodigd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aantal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zorg</a:t>
            </a:r>
            <a:r>
              <a:rPr lang="en-US" sz="3500" b="1" dirty="0">
                <a:solidFill>
                  <a:schemeClr val="tx1"/>
                </a:solidFill>
              </a:rPr>
              <a:t> 	1/3     190</a:t>
            </a:r>
          </a:p>
          <a:p>
            <a:r>
              <a:rPr lang="en-US" sz="3500" b="1" dirty="0" err="1">
                <a:solidFill>
                  <a:schemeClr val="tx1"/>
                </a:solidFill>
              </a:rPr>
              <a:t>Verpleeghuiszorg</a:t>
            </a:r>
            <a:r>
              <a:rPr lang="en-US" sz="3500" b="1" dirty="0">
                <a:solidFill>
                  <a:schemeClr val="tx1"/>
                </a:solidFill>
              </a:rPr>
              <a:t>		1/3     70</a:t>
            </a:r>
          </a:p>
          <a:p>
            <a:pPr marL="0" indent="0">
              <a:buNone/>
            </a:pP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tx1"/>
                </a:solidFill>
              </a:rPr>
              <a:t>In 2013</a:t>
            </a:r>
          </a:p>
          <a:p>
            <a:pPr marL="0" indent="0">
              <a:buNone/>
            </a:pPr>
            <a:r>
              <a:rPr lang="en-US" sz="3500" b="1" dirty="0" err="1">
                <a:solidFill>
                  <a:schemeClr val="tx1"/>
                </a:solidFill>
              </a:rPr>
              <a:t>Capaciteit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b="1" dirty="0" err="1">
                <a:solidFill>
                  <a:schemeClr val="tx1"/>
                </a:solidFill>
              </a:rPr>
              <a:t>Maasland</a:t>
            </a:r>
            <a:r>
              <a:rPr lang="en-US" sz="3500" b="1" dirty="0">
                <a:solidFill>
                  <a:schemeClr val="tx1"/>
                </a:solidFill>
              </a:rPr>
              <a:t>		</a:t>
            </a:r>
            <a:r>
              <a:rPr lang="en-US" sz="3500" b="1" dirty="0" smtClean="0">
                <a:solidFill>
                  <a:schemeClr val="tx1"/>
                </a:solidFill>
              </a:rPr>
              <a:t>	48 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dirty="0" err="1">
                <a:solidFill>
                  <a:schemeClr val="tx1"/>
                </a:solidFill>
              </a:rPr>
              <a:t>Thuiszorg</a:t>
            </a:r>
            <a:r>
              <a:rPr lang="en-US" sz="3500" b="1" dirty="0">
                <a:solidFill>
                  <a:schemeClr val="tx1"/>
                </a:solidFill>
              </a:rPr>
              <a:t> Herpen </a:t>
            </a:r>
            <a:r>
              <a:rPr lang="en-US" sz="3500" b="1" dirty="0" err="1">
                <a:solidFill>
                  <a:schemeClr val="tx1"/>
                </a:solidFill>
              </a:rPr>
              <a:t>e.o</a:t>
            </a:r>
            <a:r>
              <a:rPr lang="en-US" sz="3500" b="1" dirty="0">
                <a:solidFill>
                  <a:schemeClr val="tx1"/>
                </a:solidFill>
              </a:rPr>
              <a:t>.		45</a:t>
            </a:r>
            <a:endParaRPr lang="nl-NL" sz="3500" b="1" dirty="0">
              <a:solidFill>
                <a:schemeClr val="tx1"/>
              </a:solidFill>
            </a:endParaRPr>
          </a:p>
          <a:p>
            <a:endParaRPr lang="nl-NL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75" y="420197"/>
            <a:ext cx="9914933" cy="951404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smtClean="0">
                <a:solidFill>
                  <a:srgbClr val="0070C0"/>
                </a:solidFill>
              </a:rPr>
              <a:t>  </a:t>
            </a:r>
            <a:r>
              <a:rPr lang="nl-NL" sz="4000" b="1" dirty="0">
                <a:solidFill>
                  <a:srgbClr val="0070C0"/>
                </a:solidFill>
              </a:rPr>
              <a:t/>
            </a:r>
            <a:br>
              <a:rPr lang="nl-NL" sz="4000" b="1" dirty="0">
                <a:solidFill>
                  <a:srgbClr val="0070C0"/>
                </a:solidFill>
              </a:rPr>
            </a:br>
            <a:r>
              <a:rPr lang="nl-NL" sz="6000" b="1" dirty="0" smtClean="0">
                <a:solidFill>
                  <a:srgbClr val="0070C0"/>
                </a:solidFill>
              </a:rPr>
              <a:t>Verbouwing Maasland</a:t>
            </a:r>
            <a:endParaRPr lang="nl-NL" sz="6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44565"/>
            <a:ext cx="9872871" cy="465082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Voor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clienten</a:t>
            </a:r>
            <a:r>
              <a:rPr lang="en-US" sz="4000" b="1" dirty="0">
                <a:solidFill>
                  <a:schemeClr val="tx1"/>
                </a:solidFill>
              </a:rPr>
              <a:t> die </a:t>
            </a:r>
            <a:r>
              <a:rPr lang="en-US" sz="4000" b="1" dirty="0" err="1">
                <a:solidFill>
                  <a:schemeClr val="tx1"/>
                </a:solidFill>
              </a:rPr>
              <a:t>veel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zorg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nodig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hebben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dirty="0" err="1">
                <a:solidFill>
                  <a:schemeClr val="tx1"/>
                </a:solidFill>
              </a:rPr>
              <a:t>totaal</a:t>
            </a:r>
            <a:r>
              <a:rPr lang="en-US" sz="4000" b="1" dirty="0">
                <a:solidFill>
                  <a:schemeClr val="tx1"/>
                </a:solidFill>
              </a:rPr>
              <a:t> 40 </a:t>
            </a:r>
            <a:r>
              <a:rPr lang="en-US" sz="4000" b="1" dirty="0" err="1">
                <a:solidFill>
                  <a:schemeClr val="tx1"/>
                </a:solidFill>
              </a:rPr>
              <a:t>plaatsen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4000" b="1" dirty="0" err="1">
                <a:solidFill>
                  <a:schemeClr val="tx1"/>
                </a:solidFill>
              </a:rPr>
              <a:t>Rol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voor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ouderen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uit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omgeving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middels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dagopvang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dirty="0" err="1">
                <a:solidFill>
                  <a:schemeClr val="tx1"/>
                </a:solidFill>
              </a:rPr>
              <a:t>maaltijden</a:t>
            </a:r>
            <a:endParaRPr lang="en-US" sz="40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4000" b="1" dirty="0" err="1">
                <a:solidFill>
                  <a:schemeClr val="tx1"/>
                </a:solidFill>
              </a:rPr>
              <a:t>Ontmoeting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nl-NL" sz="4000" b="1" dirty="0">
              <a:solidFill>
                <a:schemeClr val="tx1"/>
              </a:solidFill>
            </a:endParaRPr>
          </a:p>
          <a:p>
            <a:endParaRPr lang="nl-NL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75" y="420197"/>
            <a:ext cx="9914933" cy="951404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smtClean="0">
                <a:solidFill>
                  <a:srgbClr val="0070C0"/>
                </a:solidFill>
              </a:rPr>
              <a:t>  </a:t>
            </a:r>
            <a:r>
              <a:rPr lang="nl-NL" sz="4000" b="1" dirty="0">
                <a:solidFill>
                  <a:srgbClr val="0070C0"/>
                </a:solidFill>
              </a:rPr>
              <a:t/>
            </a:r>
            <a:br>
              <a:rPr lang="nl-NL" sz="4000" b="1" dirty="0">
                <a:solidFill>
                  <a:srgbClr val="0070C0"/>
                </a:solidFill>
              </a:rPr>
            </a:br>
            <a:r>
              <a:rPr lang="nl-NL" sz="6000" b="1" dirty="0" smtClean="0">
                <a:solidFill>
                  <a:srgbClr val="0070C0"/>
                </a:solidFill>
              </a:rPr>
              <a:t>Op zoek naar oplossing</a:t>
            </a:r>
            <a:endParaRPr lang="nl-NL" sz="6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44565"/>
            <a:ext cx="9872871" cy="4650827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Minder </a:t>
            </a:r>
            <a:r>
              <a:rPr lang="en-US" sz="3600" b="1" dirty="0" err="1">
                <a:solidFill>
                  <a:schemeClr val="tx1"/>
                </a:solidFill>
              </a:rPr>
              <a:t>mogelijkheden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voor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zorg</a:t>
            </a:r>
            <a:r>
              <a:rPr lang="en-US" sz="3600" b="1" dirty="0">
                <a:solidFill>
                  <a:schemeClr val="tx1"/>
                </a:solidFill>
              </a:rPr>
              <a:t> en </a:t>
            </a:r>
            <a:r>
              <a:rPr lang="en-US" sz="3600" b="1" dirty="0" err="1">
                <a:solidFill>
                  <a:schemeClr val="tx1"/>
                </a:solidFill>
              </a:rPr>
              <a:t>ondersteuning</a:t>
            </a:r>
            <a:r>
              <a:rPr lang="en-US" sz="3600" b="1" dirty="0">
                <a:solidFill>
                  <a:schemeClr val="tx1"/>
                </a:solidFill>
              </a:rPr>
              <a:t>, maar </a:t>
            </a:r>
            <a:r>
              <a:rPr lang="en-US" sz="3600" b="1" dirty="0" err="1">
                <a:solidFill>
                  <a:schemeClr val="tx1"/>
                </a:solidFill>
              </a:rPr>
              <a:t>wel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graag</a:t>
            </a:r>
            <a:r>
              <a:rPr lang="en-US" sz="3600" b="1" dirty="0">
                <a:solidFill>
                  <a:schemeClr val="tx1"/>
                </a:solidFill>
              </a:rPr>
              <a:t> in Herpen </a:t>
            </a:r>
            <a:r>
              <a:rPr lang="en-US" sz="3600" b="1" dirty="0" err="1">
                <a:solidFill>
                  <a:schemeClr val="tx1"/>
                </a:solidFill>
              </a:rPr>
              <a:t>willen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blijven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wonen</a:t>
            </a:r>
            <a:r>
              <a:rPr lang="en-US" sz="3600" b="1" dirty="0">
                <a:solidFill>
                  <a:schemeClr val="tx1"/>
                </a:solidFill>
              </a:rPr>
              <a:t>. </a:t>
            </a: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Oprichting</a:t>
            </a:r>
            <a:r>
              <a:rPr lang="en-US" sz="3600" b="1" dirty="0" smtClean="0">
                <a:solidFill>
                  <a:schemeClr val="tx1"/>
                </a:solidFill>
              </a:rPr>
              <a:t> van </a:t>
            </a:r>
            <a:r>
              <a:rPr lang="en-US" sz="3600" b="1" dirty="0" err="1" smtClean="0">
                <a:solidFill>
                  <a:schemeClr val="tx1"/>
                </a:solidFill>
              </a:rPr>
              <a:t>een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zorgcoöperatie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22" y="2873045"/>
            <a:ext cx="3115121" cy="28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 smtClean="0">
                <a:solidFill>
                  <a:schemeClr val="tx1"/>
                </a:solidFill>
              </a:rPr>
              <a:t>Stand van zaken</a:t>
            </a:r>
            <a:endParaRPr lang="nl-NL" sz="6000" b="1" dirty="0">
              <a:solidFill>
                <a:schemeClr val="tx1"/>
              </a:solidFill>
            </a:endParaRP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2" y="2002285"/>
            <a:ext cx="4339819" cy="4004698"/>
          </a:xfrm>
        </p:spPr>
      </p:pic>
    </p:spTree>
    <p:extLst>
      <p:ext uri="{BB962C8B-B14F-4D97-AF65-F5344CB8AC3E}">
        <p14:creationId xmlns:p14="http://schemas.microsoft.com/office/powerpoint/2010/main" val="17788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75" y="420197"/>
            <a:ext cx="9914933" cy="951404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smtClean="0">
                <a:solidFill>
                  <a:srgbClr val="0070C0"/>
                </a:solidFill>
              </a:rPr>
              <a:t>  </a:t>
            </a:r>
            <a:r>
              <a:rPr lang="nl-NL" sz="4000" b="1" dirty="0">
                <a:solidFill>
                  <a:srgbClr val="0070C0"/>
                </a:solidFill>
              </a:rPr>
              <a:t/>
            </a:r>
            <a:br>
              <a:rPr lang="nl-NL" sz="4000" b="1" dirty="0">
                <a:solidFill>
                  <a:srgbClr val="0070C0"/>
                </a:solidFill>
              </a:rPr>
            </a:br>
            <a:r>
              <a:rPr lang="nl-NL" sz="6000" b="1" dirty="0" smtClean="0">
                <a:solidFill>
                  <a:srgbClr val="0070C0"/>
                </a:solidFill>
              </a:rPr>
              <a:t>Van 3 december tot nu</a:t>
            </a:r>
            <a:endParaRPr lang="nl-NL" sz="6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44565"/>
            <a:ext cx="9872871" cy="465082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Wat</a:t>
            </a:r>
            <a:r>
              <a:rPr lang="en-US" sz="4000" b="1" dirty="0" smtClean="0">
                <a:solidFill>
                  <a:schemeClr val="tx1"/>
                </a:solidFill>
              </a:rPr>
              <a:t> is het </a:t>
            </a:r>
            <a:r>
              <a:rPr lang="en-US" sz="4000" b="1" dirty="0" err="1" smtClean="0">
                <a:solidFill>
                  <a:schemeClr val="tx1"/>
                </a:solidFill>
              </a:rPr>
              <a:t>doel</a:t>
            </a:r>
            <a:r>
              <a:rPr lang="en-US" sz="4000" b="1" dirty="0" smtClean="0">
                <a:solidFill>
                  <a:schemeClr val="tx1"/>
                </a:solidFill>
              </a:rPr>
              <a:t> van de </a:t>
            </a:r>
            <a:r>
              <a:rPr lang="en-US" sz="4000" b="1" dirty="0" err="1" smtClean="0">
                <a:solidFill>
                  <a:schemeClr val="tx1"/>
                </a:solidFill>
              </a:rPr>
              <a:t>zorgcoöperatie</a:t>
            </a:r>
            <a:r>
              <a:rPr lang="en-US" sz="4000" b="1" dirty="0" smtClean="0">
                <a:solidFill>
                  <a:schemeClr val="tx1"/>
                </a:solidFill>
              </a:rPr>
              <a:t>? </a:t>
            </a:r>
          </a:p>
          <a:p>
            <a:endParaRPr lang="en-US" sz="4000" b="1" dirty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Hulp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bieden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waar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nodig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Mensen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activeren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Goede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sociale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samenhang</a:t>
            </a:r>
            <a:r>
              <a:rPr lang="en-US" sz="4000" b="1" dirty="0" smtClean="0">
                <a:solidFill>
                  <a:schemeClr val="tx1"/>
                </a:solidFill>
              </a:rPr>
              <a:t> in </a:t>
            </a:r>
            <a:r>
              <a:rPr lang="en-US" sz="4000" b="1" dirty="0" err="1" smtClean="0">
                <a:solidFill>
                  <a:schemeClr val="tx1"/>
                </a:solidFill>
              </a:rPr>
              <a:t>dorpen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Voor</a:t>
            </a:r>
            <a:r>
              <a:rPr lang="en-US" sz="4000" b="1" dirty="0" smtClean="0">
                <a:solidFill>
                  <a:schemeClr val="tx1"/>
                </a:solidFill>
              </a:rPr>
              <a:t> u      Door u</a:t>
            </a:r>
            <a:endParaRPr lang="en-US" sz="3400" b="1" dirty="0" smtClean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endParaRPr lang="nl-NL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420197"/>
            <a:ext cx="1274330" cy="11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759</TotalTime>
  <Words>439</Words>
  <Application>Microsoft Office PowerPoint</Application>
  <PresentationFormat>Breedbeeld</PresentationFormat>
  <Paragraphs>164</Paragraphs>
  <Slides>27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Wingdings</vt:lpstr>
      <vt:lpstr>Basis</vt:lpstr>
      <vt:lpstr>Voor u                                  Door u</vt:lpstr>
      <vt:lpstr>Programma</vt:lpstr>
      <vt:lpstr>   </vt:lpstr>
      <vt:lpstr>   Regeerakkoord</vt:lpstr>
      <vt:lpstr>   Kengetallen Maasland</vt:lpstr>
      <vt:lpstr>   Verbouwing Maasland</vt:lpstr>
      <vt:lpstr>   Op zoek naar oplossing</vt:lpstr>
      <vt:lpstr>Stand van zaken</vt:lpstr>
      <vt:lpstr>   Van 3 december tot nu</vt:lpstr>
      <vt:lpstr>   Van 3 december tot nu</vt:lpstr>
      <vt:lpstr>   Van 3 december tot nu</vt:lpstr>
      <vt:lpstr>   Van 3 december tot nu</vt:lpstr>
      <vt:lpstr>De resultaten van de enquête</vt:lpstr>
      <vt:lpstr>Respons enquête</vt:lpstr>
      <vt:lpstr>Behoefte aan zorg</vt:lpstr>
      <vt:lpstr>Ontmoetingsruimte</vt:lpstr>
      <vt:lpstr>Huisvesting</vt:lpstr>
      <vt:lpstr>Hulp vragen</vt:lpstr>
      <vt:lpstr>Hulp geven</vt:lpstr>
      <vt:lpstr>Beschikbare tijd voor hulp</vt:lpstr>
      <vt:lpstr>Leden</vt:lpstr>
      <vt:lpstr>Conclusie</vt:lpstr>
      <vt:lpstr>Hoe verder?</vt:lpstr>
      <vt:lpstr>   </vt:lpstr>
      <vt:lpstr>Kringen</vt:lpstr>
      <vt:lpstr>Opdracht</vt:lpstr>
      <vt:lpstr>Voor u                                  Door 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Linda Roozen</dc:creator>
  <cp:lastModifiedBy>Linda Roozen</cp:lastModifiedBy>
  <cp:revision>30</cp:revision>
  <cp:lastPrinted>2014-04-15T08:47:30Z</cp:lastPrinted>
  <dcterms:created xsi:type="dcterms:W3CDTF">2014-04-13T10:06:53Z</dcterms:created>
  <dcterms:modified xsi:type="dcterms:W3CDTF">2014-04-15T16:32:39Z</dcterms:modified>
</cp:coreProperties>
</file>